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78" r:id="rId5"/>
    <p:sldMasterId id="2147483673" r:id="rId6"/>
    <p:sldMasterId id="2147483689" r:id="rId7"/>
    <p:sldMasterId id="2147483702" r:id="rId8"/>
    <p:sldMasterId id="2147483710" r:id="rId9"/>
    <p:sldMasterId id="2147483715" r:id="rId10"/>
    <p:sldMasterId id="2147483746" r:id="rId11"/>
  </p:sldMasterIdLst>
  <p:notesMasterIdLst>
    <p:notesMasterId r:id="rId30"/>
  </p:notesMasterIdLst>
  <p:sldIdLst>
    <p:sldId id="256" r:id="rId12"/>
    <p:sldId id="257" r:id="rId13"/>
    <p:sldId id="258" r:id="rId14"/>
    <p:sldId id="310" r:id="rId15"/>
    <p:sldId id="329" r:id="rId16"/>
    <p:sldId id="281" r:id="rId17"/>
    <p:sldId id="330" r:id="rId18"/>
    <p:sldId id="331" r:id="rId19"/>
    <p:sldId id="311" r:id="rId20"/>
    <p:sldId id="333" r:id="rId21"/>
    <p:sldId id="334" r:id="rId22"/>
    <p:sldId id="335" r:id="rId23"/>
    <p:sldId id="336" r:id="rId24"/>
    <p:sldId id="338" r:id="rId25"/>
    <p:sldId id="337" r:id="rId26"/>
    <p:sldId id="332" r:id="rId27"/>
    <p:sldId id="312" r:id="rId28"/>
    <p:sldId id="327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otham-Book" panose="02000604040000020004" pitchFamily="50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Black" panose="00000A00000000000000" pitchFamily="2" charset="0"/>
      <p:bold r:id="rId40"/>
      <p:boldItalic r:id="rId41"/>
    </p:embeddedFont>
    <p:embeddedFont>
      <p:font typeface="Montserrat Light" panose="00000400000000000000" pitchFamily="2" charset="0"/>
      <p:regular r:id="rId42"/>
      <p:italic r:id="rId43"/>
    </p:embeddedFont>
    <p:embeddedFont>
      <p:font typeface="Montserrat Medium" panose="00000600000000000000" pitchFamily="2" charset="0"/>
      <p:regular r:id="rId44"/>
      <p:italic r:id="rId45"/>
    </p:embeddedFont>
    <p:embeddedFont>
      <p:font typeface="Montserrat SemiBold" panose="00000700000000000000" pitchFamily="2" charset="0"/>
      <p:regular r:id="rId46"/>
      <p:bold r:id="rId47"/>
      <p:italic r:id="rId48"/>
      <p:boldItalic r:id="rId4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9.fntdata"/><Relationship Id="rId21" Type="http://schemas.openxmlformats.org/officeDocument/2006/relationships/slide" Target="slides/slide1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9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24/08/2021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5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748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0751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0967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17363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2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6" name="Logo_Superior_Direito">
            <a:extLst>
              <a:ext uri="{FF2B5EF4-FFF2-40B4-BE49-F238E27FC236}">
                <a16:creationId xmlns:a16="http://schemas.microsoft.com/office/drawing/2014/main" id="{7CC77ACE-4462-E248-925B-3E05880AA5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5C95F7E-A80F-A044-B603-E345C4A8C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262626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16545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1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_Cinza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7F6548-2DDB-4CE6-B5AC-8A0055EE3EF9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84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41BF33-7571-49BC-B7C9-1CBCDF494F7A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6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2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1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4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6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D415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1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688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8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8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03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Fundo_Branco">
            <a:extLst>
              <a:ext uri="{FF2B5EF4-FFF2-40B4-BE49-F238E27FC236}">
                <a16:creationId xmlns:a16="http://schemas.microsoft.com/office/drawing/2014/main" id="{ECB0B576-3D3F-485B-9C3E-A21942BC66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368DBD0-ED9E-48C8-9691-3D0DA5DA3E33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Branco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4B21BD-C139-44C4-B59E-6F59FDF4F796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DD21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34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D43611-8AD3-4B3B-986E-F81B1543B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26582F57-265F-6549-A7FE-3F2F3E607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magens de Fundo">
            <a:extLst>
              <a:ext uri="{FF2B5EF4-FFF2-40B4-BE49-F238E27FC236}">
                <a16:creationId xmlns:a16="http://schemas.microsoft.com/office/drawing/2014/main" id="{88519773-C15B-4275-845A-0C627F051BF4}"/>
              </a:ext>
            </a:extLst>
          </p:cNvPr>
          <p:cNvGrpSpPr/>
          <p:nvPr userDrawn="1"/>
        </p:nvGrpSpPr>
        <p:grpSpPr>
          <a:xfrm>
            <a:off x="0" y="0"/>
            <a:ext cx="12192001" cy="6860413"/>
            <a:chOff x="0" y="0"/>
            <a:chExt cx="12192001" cy="68604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58952E7-5C7B-41B3-A8AC-19F00561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52909"/>
              <a:ext cx="4514966" cy="3005091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D26239-CA0B-4628-8313-454F5D27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677" y="3124940"/>
              <a:ext cx="5612324" cy="373547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E1F8AB-5630-4AED-BA24-C34D5769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9"/>
            <a:stretch/>
          </p:blipFill>
          <p:spPr>
            <a:xfrm>
              <a:off x="0" y="0"/>
              <a:ext cx="5294987" cy="385290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0ECD695-2F69-46D8-A232-972F04D8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1" t="7565"/>
            <a:stretch/>
          </p:blipFill>
          <p:spPr>
            <a:xfrm>
              <a:off x="3322773" y="3852909"/>
              <a:ext cx="4640497" cy="300750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7A163-BBDC-454A-897A-749028763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7"/>
            <a:stretch/>
          </p:blipFill>
          <p:spPr>
            <a:xfrm>
              <a:off x="7856960" y="0"/>
              <a:ext cx="4335039" cy="31249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D269D31-295B-4B5A-B3DA-C0F79B26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81"/>
            <a:stretch/>
          </p:blipFill>
          <p:spPr>
            <a:xfrm>
              <a:off x="5194688" y="0"/>
              <a:ext cx="2768582" cy="3852909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8E176CE-A9C4-4C1B-A57E-1721EB8FC6CC}"/>
                </a:ext>
              </a:extLst>
            </p:cNvPr>
            <p:cNvCxnSpPr/>
            <p:nvPr/>
          </p:nvCxnSpPr>
          <p:spPr>
            <a:xfrm>
              <a:off x="5194688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E55113D-0140-4BE7-876A-EB1694FE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70" y="0"/>
              <a:ext cx="0" cy="6858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943FE5-2EE4-49F6-93D8-4C578ED60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97" y="3852909"/>
              <a:ext cx="0" cy="30075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08E9123-F741-473D-A913-984A8D09D698}"/>
                </a:ext>
              </a:extLst>
            </p:cNvPr>
            <p:cNvCxnSpPr/>
            <p:nvPr/>
          </p:nvCxnSpPr>
          <p:spPr>
            <a:xfrm>
              <a:off x="7963270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F9C3E9C-455C-42A0-AB0D-C3C626E77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3850496"/>
              <a:ext cx="7979545" cy="241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3219D18-1291-420A-9E0B-EFE2FB53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270" y="3122528"/>
              <a:ext cx="4228730" cy="24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ente Semitransparente">
            <a:extLst>
              <a:ext uri="{FF2B5EF4-FFF2-40B4-BE49-F238E27FC236}">
                <a16:creationId xmlns:a16="http://schemas.microsoft.com/office/drawing/2014/main" id="{EA0EE78E-0BBB-4B86-A841-719526EE4B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2F7F1B7C-92B1-6D4D-9C5A-2C6E159D0F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9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FEB09F6-0F6A-834C-9BD3-3717F6522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2" name="Linha Separadora">
            <a:extLst>
              <a:ext uri="{FF2B5EF4-FFF2-40B4-BE49-F238E27FC236}">
                <a16:creationId xmlns:a16="http://schemas.microsoft.com/office/drawing/2014/main" id="{B6C72A0D-DE37-8943-82EA-2B9CE0F6C895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EE4A3BCC-9A0A-C14B-92EC-136253EB90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0FAC67-F2F0-AA49-8C40-61406F693E52}"/>
              </a:ext>
            </a:extLst>
          </p:cNvPr>
          <p:cNvSpPr txBox="1"/>
          <p:nvPr userDrawn="1"/>
        </p:nvSpPr>
        <p:spPr>
          <a:xfrm>
            <a:off x="6564430" y="3392215"/>
            <a:ext cx="4770783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Montserrat" pitchFamily="2" charset="-128"/>
                <a:ea typeface="Montserrat" pitchFamily="2" charset="-128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Montserrat" pitchFamily="2" charset="-128"/>
                <a:ea typeface="Montserrat" pitchFamily="2" charset="-128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</a:rPr>
              <a:t>0800 55 1000 </a:t>
            </a:r>
            <a:r>
              <a:rPr lang="pt-BR" sz="1400" dirty="0">
                <a:solidFill>
                  <a:srgbClr val="FF0000"/>
                </a:solidFill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Montserrat" pitchFamily="2" charset="-128"/>
              <a:ea typeface="Montserrat" pitchFamily="2" charset="-128"/>
            </a:endParaRPr>
          </a:p>
          <a:p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F22EA-3422-3E48-A6F8-7A4D5B879B25}"/>
              </a:ext>
            </a:extLst>
          </p:cNvPr>
          <p:cNvSpPr txBox="1"/>
          <p:nvPr userDrawn="1"/>
        </p:nvSpPr>
        <p:spPr>
          <a:xfrm>
            <a:off x="6564430" y="2760149"/>
            <a:ext cx="3722570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Montserrat SemiBold" pitchFamily="2" charset="-128"/>
                <a:ea typeface="Montserrat SemiBold" pitchFamily="2" charset="-128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Montserrat SemiBold" pitchFamily="2" charset="-128"/>
              <a:ea typeface="Montserrat SemiBold" pitchFamily="2" charset="-128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0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2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to FIESP">
            <a:extLst>
              <a:ext uri="{FF2B5EF4-FFF2-40B4-BE49-F238E27FC236}">
                <a16:creationId xmlns:a16="http://schemas.microsoft.com/office/drawing/2014/main" id="{3BD5E538-24A5-4F99-90E2-478F61E9A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58" r="16158" b="13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ente Semitransparente">
            <a:extLst>
              <a:ext uri="{FF2B5EF4-FFF2-40B4-BE49-F238E27FC236}">
                <a16:creationId xmlns:a16="http://schemas.microsoft.com/office/drawing/2014/main" id="{7C6535A8-B21B-4B52-9754-BA3A53B3B6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6CA50963-068D-4C79-B23B-14C7726BFB77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FD2C1DF1-FA54-40A8-A929-903465DED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3B9EAE46-BEF3-4FDA-A4E6-AD594D31C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FA3F2194-F178-480B-9EAD-DF6C1328F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C487CE1-FC7E-40F8-BC0F-8FB864EC57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6126D6-1313-4AD6-9550-EB12B2403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2D1C42BD-0EA7-4548-8F13-2AF9149877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3AAA8-4F3C-7E48-8930-000AE64E0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8FF1FCF6-1558-594E-99F2-03DB42ABDF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4A9154C0-123D-4FCF-9D49-D0495EEE30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A37178AA-5762-43C1-A0EF-0388273744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9479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50BD56-8421-F146-9431-45C02E8D5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4626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10EA7EC5-5E23-864D-AC04-BB19604F5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6AFA59D5-F643-41E9-B31B-D9717363B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8" name="Espaço Reservado- Título">
            <a:extLst>
              <a:ext uri="{FF2B5EF4-FFF2-40B4-BE49-F238E27FC236}">
                <a16:creationId xmlns:a16="http://schemas.microsoft.com/office/drawing/2014/main" id="{1CBB8B2B-F95E-40F2-8286-50D01CCEF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26979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02FE94-D659-E04B-A680-FB7CD9546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B28910FF-2F5B-4946-BDB0-56BEF8552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B88282CB-A3E4-4979-9EC3-D2BF56A3B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A25C3574-FB86-4381-840A-AE4C27E2EC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700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73126-F5DF-7A47-951D-F4B3CF6C1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5D5B3F56-6BA0-A940-B7CD-6EE309FF7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86B92FAE-601A-4DB2-96AF-CEB98A7F8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989961C8-AA68-4137-B177-2118400E1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007879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F33B3A3-51C4-CB43-A8A6-A818D4F135A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E1A6185C-7130-0442-9CA0-E0D14547D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5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0AFA084-21E9-C144-9BA4-D630986B3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C264F2-D835-5541-B98C-5225326FB60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404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0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29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B9A8F7-D97E-5D41-91C4-CAC818D06F4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8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215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5884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40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22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_Fundo_Vermelho">
            <a:extLst>
              <a:ext uri="{FF2B5EF4-FFF2-40B4-BE49-F238E27FC236}">
                <a16:creationId xmlns:a16="http://schemas.microsoft.com/office/drawing/2014/main" id="{29A4330C-C807-4AF6-AFBA-CF5F9817D954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86" r:id="rId9"/>
    <p:sldLayoutId id="2147483687" r:id="rId10"/>
    <p:sldLayoutId id="2147483688" r:id="rId11"/>
    <p:sldLayoutId id="2147483679" r:id="rId12"/>
    <p:sldLayoutId id="2147483772" r:id="rId13"/>
    <p:sldLayoutId id="21474837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_Fundo_Vermelho">
            <a:extLst>
              <a:ext uri="{FF2B5EF4-FFF2-40B4-BE49-F238E27FC236}">
                <a16:creationId xmlns:a16="http://schemas.microsoft.com/office/drawing/2014/main" id="{4C05181F-12E7-481B-9753-29A4AC6E90BD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70" r:id="rId13"/>
    <p:sldLayoutId id="21474837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0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0" r:id="rId3"/>
    <p:sldLayoutId id="21474837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2" r:id="rId2"/>
    <p:sldLayoutId id="2147483753" r:id="rId3"/>
    <p:sldLayoutId id="2147483754" r:id="rId4"/>
    <p:sldLayoutId id="2147483763" r:id="rId5"/>
    <p:sldLayoutId id="2147483764" r:id="rId6"/>
    <p:sldLayoutId id="2147483755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0DC1942-974F-4188-8BC4-351226E5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12"/>
            <a:ext cx="9144000" cy="1647888"/>
          </a:xfrm>
        </p:spPr>
        <p:txBody>
          <a:bodyPr>
            <a:normAutofit/>
          </a:bodyPr>
          <a:lstStyle/>
          <a:p>
            <a:r>
              <a:rPr lang="pt-BR" sz="4400" dirty="0"/>
              <a:t>Curso Técnico de Desenvolvimento de Sistemas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7E7FF44A-EB5F-4755-8623-D9560B9F6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71966"/>
          </a:xfrm>
        </p:spPr>
        <p:txBody>
          <a:bodyPr>
            <a:normAutofit/>
          </a:bodyPr>
          <a:lstStyle/>
          <a:p>
            <a:r>
              <a:rPr lang="pt-BR" sz="2000" dirty="0"/>
              <a:t>UC: Linguagem de Marcação (LIMA) – Primeiro Termo</a:t>
            </a:r>
          </a:p>
          <a:p>
            <a:r>
              <a:rPr lang="pt-BR" sz="2000" dirty="0"/>
              <a:t>Aula </a:t>
            </a:r>
            <a:r>
              <a:rPr lang="pt-BR" dirty="0"/>
              <a:t>4</a:t>
            </a:r>
            <a:r>
              <a:rPr lang="pt-BR" sz="2000" dirty="0"/>
              <a:t> – DIV e CSS</a:t>
            </a:r>
          </a:p>
          <a:p>
            <a:endParaRPr lang="pt-BR" sz="2000" dirty="0"/>
          </a:p>
          <a:p>
            <a:r>
              <a:rPr lang="pt-BR" sz="2000" dirty="0"/>
              <a:t>Prof. Douglas Gaspar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Caso um estilo possua diversas propriedades, por exemplo, alteração de cor, tamanho de fonte, cor de fundo, etc., devemos agrupar esses estilos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possível agrupar estilos usando classes ou identificadores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As classes possuem o ponto final como marcador e podem ser reutilizadas dentro de uma mesma páginas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Os identificadores possuem o # como marcador e, por padrão, devem ser atribuídos a um único elemento na página</a:t>
            </a:r>
          </a:p>
          <a:p>
            <a:pPr algn="ctr"/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CSS – classes e identificadores</a:t>
            </a:r>
          </a:p>
        </p:txBody>
      </p:sp>
    </p:spTree>
    <p:extLst>
      <p:ext uri="{BB962C8B-B14F-4D97-AF65-F5344CB8AC3E}">
        <p14:creationId xmlns:p14="http://schemas.microsoft.com/office/powerpoint/2010/main" val="79955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Iniciamos com o ponto final e depois atribuímos um nome para a classe. Após o nome é aberto um bloco utilizando a chaves { } como delimitadores, exemplo:</a:t>
            </a:r>
          </a:p>
          <a:p>
            <a:endParaRPr lang="pt-BR" sz="2800" dirty="0"/>
          </a:p>
          <a:p>
            <a:r>
              <a:rPr lang="pt-BR" sz="2800" dirty="0"/>
              <a:t>.</a:t>
            </a:r>
            <a:r>
              <a:rPr lang="pt-BR" sz="2800" dirty="0" err="1"/>
              <a:t>titulos</a:t>
            </a:r>
            <a:r>
              <a:rPr lang="pt-BR" sz="2800" dirty="0"/>
              <a:t>{</a:t>
            </a:r>
          </a:p>
          <a:p>
            <a:r>
              <a:rPr lang="pt-BR" sz="2800" dirty="0"/>
              <a:t>      </a:t>
            </a:r>
            <a:r>
              <a:rPr lang="pt-BR" sz="2800" dirty="0" err="1"/>
              <a:t>font-size</a:t>
            </a:r>
            <a:r>
              <a:rPr lang="pt-BR" sz="2800" dirty="0"/>
              <a:t>: 15em;</a:t>
            </a:r>
          </a:p>
          <a:p>
            <a:r>
              <a:rPr lang="pt-BR" sz="2800" dirty="0"/>
              <a:t>      color: </a:t>
            </a:r>
            <a:r>
              <a:rPr lang="pt-BR" sz="2800" dirty="0" err="1"/>
              <a:t>red</a:t>
            </a:r>
            <a:r>
              <a:rPr lang="pt-BR" sz="2800" dirty="0"/>
              <a:t>;</a:t>
            </a:r>
          </a:p>
          <a:p>
            <a:r>
              <a:rPr lang="pt-BR" sz="2800" dirty="0"/>
              <a:t>}</a:t>
            </a:r>
          </a:p>
          <a:p>
            <a:r>
              <a:rPr lang="pt-BR" sz="2800" dirty="0"/>
              <a:t>&lt;</a:t>
            </a:r>
            <a:r>
              <a:rPr lang="pt-BR" sz="2800" dirty="0" err="1"/>
              <a:t>div</a:t>
            </a:r>
            <a:r>
              <a:rPr lang="pt-BR" sz="2800" dirty="0"/>
              <a:t> </a:t>
            </a:r>
            <a:r>
              <a:rPr lang="pt-BR" sz="2800" dirty="0" err="1"/>
              <a:t>class</a:t>
            </a:r>
            <a:r>
              <a:rPr lang="pt-BR" sz="2800" dirty="0"/>
              <a:t>=“</a:t>
            </a:r>
            <a:r>
              <a:rPr lang="pt-BR" sz="2800" dirty="0" err="1"/>
              <a:t>titulos</a:t>
            </a:r>
            <a:r>
              <a:rPr lang="pt-BR" sz="2800" dirty="0"/>
              <a:t>”&gt;Texto de exemplo&lt;/</a:t>
            </a:r>
            <a:r>
              <a:rPr lang="pt-BR" sz="2800" dirty="0" err="1"/>
              <a:t>div</a:t>
            </a:r>
            <a:r>
              <a:rPr lang="pt-BR" sz="2800" dirty="0"/>
              <a:t>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CSS – classe</a:t>
            </a:r>
          </a:p>
        </p:txBody>
      </p:sp>
    </p:spTree>
    <p:extLst>
      <p:ext uri="{BB962C8B-B14F-4D97-AF65-F5344CB8AC3E}">
        <p14:creationId xmlns:p14="http://schemas.microsoft.com/office/powerpoint/2010/main" val="354016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Iniciamos com o # e depois atribuímos um nome para a identificação. Após o nome é aberto um bloco utilizando a chaves { } como delimitadores, exemplo:</a:t>
            </a:r>
          </a:p>
          <a:p>
            <a:endParaRPr lang="pt-BR" sz="2800" dirty="0"/>
          </a:p>
          <a:p>
            <a:r>
              <a:rPr lang="pt-BR" sz="2800" dirty="0"/>
              <a:t>#titulos{</a:t>
            </a:r>
          </a:p>
          <a:p>
            <a:r>
              <a:rPr lang="pt-BR" sz="2800" dirty="0"/>
              <a:t>      </a:t>
            </a:r>
            <a:r>
              <a:rPr lang="pt-BR" sz="2800" dirty="0" err="1"/>
              <a:t>font-size</a:t>
            </a:r>
            <a:r>
              <a:rPr lang="pt-BR" sz="2800" dirty="0"/>
              <a:t>: 15em;</a:t>
            </a:r>
          </a:p>
          <a:p>
            <a:r>
              <a:rPr lang="pt-BR" sz="2800" dirty="0"/>
              <a:t>      color: </a:t>
            </a:r>
            <a:r>
              <a:rPr lang="pt-BR" sz="2800" dirty="0" err="1"/>
              <a:t>red</a:t>
            </a:r>
            <a:r>
              <a:rPr lang="pt-BR" sz="2800" dirty="0"/>
              <a:t>;</a:t>
            </a:r>
          </a:p>
          <a:p>
            <a:r>
              <a:rPr lang="pt-BR" sz="2800" dirty="0"/>
              <a:t>}</a:t>
            </a:r>
          </a:p>
          <a:p>
            <a:r>
              <a:rPr lang="pt-BR" sz="2800" dirty="0"/>
              <a:t>&lt;</a:t>
            </a:r>
            <a:r>
              <a:rPr lang="pt-BR" sz="2800" dirty="0" err="1"/>
              <a:t>div</a:t>
            </a:r>
            <a:r>
              <a:rPr lang="pt-BR" sz="2800" dirty="0"/>
              <a:t> id=“</a:t>
            </a:r>
            <a:r>
              <a:rPr lang="pt-BR" sz="2800" dirty="0" err="1"/>
              <a:t>titulos</a:t>
            </a:r>
            <a:r>
              <a:rPr lang="pt-BR" sz="2800" dirty="0"/>
              <a:t>”&gt;Texto de exemplo&lt;/</a:t>
            </a:r>
            <a:r>
              <a:rPr lang="pt-BR" sz="2800" dirty="0" err="1"/>
              <a:t>div</a:t>
            </a:r>
            <a:r>
              <a:rPr lang="pt-BR" sz="2800" dirty="0"/>
              <a:t>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CSS – identificadores</a:t>
            </a:r>
          </a:p>
        </p:txBody>
      </p:sp>
    </p:spTree>
    <p:extLst>
      <p:ext uri="{BB962C8B-B14F-4D97-AF65-F5344CB8AC3E}">
        <p14:creationId xmlns:p14="http://schemas.microsoft.com/office/powerpoint/2010/main" val="392862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Também é possível mudar o estilo de uma </a:t>
            </a:r>
            <a:r>
              <a:rPr lang="pt-BR" sz="2800" dirty="0" err="1"/>
              <a:t>Tag</a:t>
            </a:r>
            <a:r>
              <a:rPr lang="pt-BR" sz="2800" dirty="0"/>
              <a:t> do HTML com código CSS. Desse modo, todas as mesmas </a:t>
            </a:r>
            <a:r>
              <a:rPr lang="pt-BR" sz="2800" dirty="0" err="1"/>
              <a:t>Tags</a:t>
            </a:r>
            <a:r>
              <a:rPr lang="pt-BR" sz="2800" dirty="0"/>
              <a:t> dentro do documento ficarão no novo formato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Por exemplo, se quisermos alterar o tamanho da fonte utilizada na </a:t>
            </a:r>
            <a:r>
              <a:rPr lang="pt-BR" sz="2800" dirty="0" err="1"/>
              <a:t>Tag</a:t>
            </a:r>
            <a:r>
              <a:rPr lang="pt-BR" sz="2800" dirty="0"/>
              <a:t> &lt;p&gt;, o CSS ficará:</a:t>
            </a:r>
          </a:p>
          <a:p>
            <a:endParaRPr lang="pt-BR" sz="2800" dirty="0"/>
          </a:p>
          <a:p>
            <a:r>
              <a:rPr lang="pt-BR" sz="2800" dirty="0"/>
              <a:t>p {</a:t>
            </a:r>
          </a:p>
          <a:p>
            <a:r>
              <a:rPr lang="pt-BR" sz="2800" dirty="0"/>
              <a:t>	</a:t>
            </a:r>
            <a:r>
              <a:rPr lang="pt-BR" sz="2800" dirty="0" err="1"/>
              <a:t>font-size</a:t>
            </a:r>
            <a:r>
              <a:rPr lang="pt-BR" sz="2800" dirty="0"/>
              <a:t>: 22em;</a:t>
            </a:r>
            <a:br>
              <a:rPr lang="pt-BR" sz="2800" dirty="0"/>
            </a:br>
            <a:r>
              <a:rPr lang="pt-BR" sz="2800" dirty="0"/>
              <a:t>}</a:t>
            </a:r>
          </a:p>
          <a:p>
            <a:pPr algn="ctr"/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CSS – alterando uma </a:t>
            </a:r>
            <a:r>
              <a:rPr lang="pt-BR" dirty="0" err="1"/>
              <a:t>Tag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885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 CSS é possível atribuir uma sequência de propriedades a mais de um item separando-os por vírgula, ou seja, se desejamos fazer a mesma formatação para diversos itens podemos fazer da seguinte forma:</a:t>
            </a:r>
          </a:p>
          <a:p>
            <a:endParaRPr lang="pt-BR" sz="2800" dirty="0"/>
          </a:p>
          <a:p>
            <a:r>
              <a:rPr lang="pt-BR" sz="2800" dirty="0"/>
              <a:t>p, a, </a:t>
            </a:r>
            <a:r>
              <a:rPr lang="pt-BR" sz="2800" dirty="0" err="1"/>
              <a:t>span</a:t>
            </a:r>
            <a:r>
              <a:rPr lang="pt-BR" sz="2800" dirty="0"/>
              <a:t> {</a:t>
            </a:r>
          </a:p>
          <a:p>
            <a:r>
              <a:rPr lang="pt-BR" sz="2800" dirty="0"/>
              <a:t>	</a:t>
            </a:r>
            <a:r>
              <a:rPr lang="pt-BR" sz="2800" dirty="0" err="1"/>
              <a:t>font-size</a:t>
            </a:r>
            <a:r>
              <a:rPr lang="pt-BR" sz="2800" dirty="0"/>
              <a:t>: 12px;</a:t>
            </a:r>
          </a:p>
          <a:p>
            <a:r>
              <a:rPr lang="pt-BR" sz="2800" dirty="0"/>
              <a:t>	color: #575757;</a:t>
            </a:r>
          </a:p>
          <a:p>
            <a:r>
              <a:rPr lang="pt-BR" sz="2800" dirty="0"/>
              <a:t>}</a:t>
            </a:r>
          </a:p>
          <a:p>
            <a:pPr algn="just"/>
            <a:r>
              <a:rPr lang="pt-BR" sz="2800" dirty="0"/>
              <a:t>As </a:t>
            </a:r>
            <a:r>
              <a:rPr lang="pt-BR" sz="2800" dirty="0" err="1"/>
              <a:t>Tags</a:t>
            </a:r>
            <a:r>
              <a:rPr lang="pt-BR" sz="2800" dirty="0"/>
              <a:t> &lt;p&gt;, &lt;a&gt; e &lt;</a:t>
            </a:r>
            <a:r>
              <a:rPr lang="pt-BR" sz="2800" dirty="0" err="1"/>
              <a:t>span</a:t>
            </a:r>
            <a:r>
              <a:rPr lang="pt-BR" sz="2800" dirty="0"/>
              <a:t>&gt; ficarão com a formatação indicada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CSS – agrupar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769681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CSS permite a atribuição de valores usando as seguintes unidades: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Unidades absolutas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pixel (</a:t>
            </a:r>
            <a:r>
              <a:rPr lang="pt-BR" sz="2800" dirty="0" err="1"/>
              <a:t>px</a:t>
            </a:r>
            <a:r>
              <a:rPr lang="pt-BR" sz="28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porcentagem (%)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centímetros (cm)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milímetros (mm)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pontos (</a:t>
            </a:r>
            <a:r>
              <a:rPr lang="pt-BR" sz="2800" dirty="0" err="1"/>
              <a:t>pt</a:t>
            </a:r>
            <a:r>
              <a:rPr lang="pt-BR" sz="28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Unidades relativas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element</a:t>
            </a:r>
            <a:r>
              <a:rPr lang="pt-BR" sz="2800" dirty="0"/>
              <a:t> (em) – utilizado para tamanhos de fonte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viewport</a:t>
            </a:r>
            <a:r>
              <a:rPr lang="pt-BR" sz="2800" dirty="0"/>
              <a:t> </a:t>
            </a:r>
            <a:r>
              <a:rPr lang="pt-BR" sz="2800" dirty="0" err="1"/>
              <a:t>width</a:t>
            </a:r>
            <a:r>
              <a:rPr lang="pt-BR" sz="2800" dirty="0"/>
              <a:t> (</a:t>
            </a:r>
            <a:r>
              <a:rPr lang="pt-BR" sz="2800" dirty="0" err="1"/>
              <a:t>vw</a:t>
            </a:r>
            <a:r>
              <a:rPr lang="pt-BR" sz="2800" dirty="0"/>
              <a:t>) – corresponde a 1% da largura da tela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Viewport</a:t>
            </a:r>
            <a:r>
              <a:rPr lang="pt-BR" sz="2800" dirty="0"/>
              <a:t> </a:t>
            </a:r>
            <a:r>
              <a:rPr lang="pt-BR" sz="2800" dirty="0" err="1"/>
              <a:t>height</a:t>
            </a:r>
            <a:r>
              <a:rPr lang="pt-BR" sz="2800" dirty="0"/>
              <a:t> (</a:t>
            </a:r>
            <a:r>
              <a:rPr lang="pt-BR" sz="2800" dirty="0" err="1"/>
              <a:t>vh</a:t>
            </a:r>
            <a:r>
              <a:rPr lang="pt-BR" sz="2800" dirty="0"/>
              <a:t>) – corresponde a 1% da altura da tela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Porcentagem (%) – relacionado ao elemento-pai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CSS – principais unidades de medida</a:t>
            </a:r>
          </a:p>
        </p:txBody>
      </p:sp>
    </p:spTree>
    <p:extLst>
      <p:ext uri="{BB962C8B-B14F-4D97-AF65-F5344CB8AC3E}">
        <p14:creationId xmlns:p14="http://schemas.microsoft.com/office/powerpoint/2010/main" val="397918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seguir estão listadas as propriedades mais usadas no CSS bem como a sua função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width</a:t>
            </a:r>
            <a:r>
              <a:rPr lang="pt-BR" sz="2800" dirty="0"/>
              <a:t> – controla a largura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height</a:t>
            </a:r>
            <a:r>
              <a:rPr lang="pt-BR" sz="2800" dirty="0"/>
              <a:t> – controla a altura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font-size</a:t>
            </a:r>
            <a:r>
              <a:rPr lang="pt-BR" sz="2800" dirty="0"/>
              <a:t> – tamanho da fonte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font</a:t>
            </a:r>
            <a:r>
              <a:rPr lang="pt-BR" sz="2800" dirty="0"/>
              <a:t>-Family – tipo da fonte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color – cor da fonte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float</a:t>
            </a:r>
            <a:r>
              <a:rPr lang="pt-BR" sz="2800" dirty="0"/>
              <a:t> – encaixar um componente ao lado da tela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margin</a:t>
            </a:r>
            <a:r>
              <a:rPr lang="pt-BR" sz="2800" dirty="0"/>
              <a:t> – espaço após o componente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padding</a:t>
            </a:r>
            <a:r>
              <a:rPr lang="pt-BR" sz="2800" dirty="0"/>
              <a:t> – espaço interno do componente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border</a:t>
            </a:r>
            <a:r>
              <a:rPr lang="pt-BR" sz="2800"/>
              <a:t> – definição da borda</a:t>
            </a: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CSS – propriedades mais usadas</a:t>
            </a:r>
          </a:p>
        </p:txBody>
      </p:sp>
    </p:spTree>
    <p:extLst>
      <p:ext uri="{BB962C8B-B14F-4D97-AF65-F5344CB8AC3E}">
        <p14:creationId xmlns:p14="http://schemas.microsoft.com/office/powerpoint/2010/main" val="129353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CSS – visão do componente</a:t>
            </a:r>
          </a:p>
        </p:txBody>
      </p:sp>
      <p:pic>
        <p:nvPicPr>
          <p:cNvPr id="6" name="Espaço Reservado para Conteúdo 3" descr="Recorte de Tela">
            <a:extLst>
              <a:ext uri="{FF2B5EF4-FFF2-40B4-BE49-F238E27FC236}">
                <a16:creationId xmlns:a16="http://schemas.microsoft.com/office/drawing/2014/main" id="{AE61AFB3-652A-4588-817D-D16A8A89D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2295" r="1974" b="2409"/>
          <a:stretch/>
        </p:blipFill>
        <p:spPr>
          <a:xfrm>
            <a:off x="2305318" y="1403797"/>
            <a:ext cx="7508384" cy="45848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DF00F1A-2E29-4E9B-9826-56AF6C6EF344}"/>
              </a:ext>
            </a:extLst>
          </p:cNvPr>
          <p:cNvSpPr txBox="1"/>
          <p:nvPr/>
        </p:nvSpPr>
        <p:spPr>
          <a:xfrm>
            <a:off x="1046941" y="4911459"/>
            <a:ext cx="2240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Padding</a:t>
            </a:r>
            <a:r>
              <a:rPr lang="pt-BR" sz="1600" dirty="0"/>
              <a:t> : é o espaçamento entre </a:t>
            </a:r>
          </a:p>
          <a:p>
            <a:pPr algn="ctr"/>
            <a:r>
              <a:rPr lang="pt-BR" sz="1600" dirty="0"/>
              <a:t>o conteúdo e a borda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516D969-1091-4F42-8228-156652DAD05F}"/>
              </a:ext>
            </a:extLst>
          </p:cNvPr>
          <p:cNvSpPr txBox="1"/>
          <p:nvPr/>
        </p:nvSpPr>
        <p:spPr>
          <a:xfrm>
            <a:off x="1085577" y="1286335"/>
            <a:ext cx="195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Border</a:t>
            </a:r>
            <a:r>
              <a:rPr lang="pt-BR" dirty="0"/>
              <a:t>: é a Beirada do elemento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C5FF273-37BE-4527-96C8-16331ECF2078}"/>
              </a:ext>
            </a:extLst>
          </p:cNvPr>
          <p:cNvSpPr txBox="1"/>
          <p:nvPr/>
        </p:nvSpPr>
        <p:spPr>
          <a:xfrm>
            <a:off x="8827481" y="1403797"/>
            <a:ext cx="2289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 Margem é o espaço entre o elemento e outros  elementos próximos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AE3BE4-6050-4894-ADC3-45F3B7EDE131}"/>
              </a:ext>
            </a:extLst>
          </p:cNvPr>
          <p:cNvSpPr txBox="1"/>
          <p:nvPr/>
        </p:nvSpPr>
        <p:spPr>
          <a:xfrm>
            <a:off x="8904137" y="4734792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Conteúdo é o que está definitivamente dentro da caixa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C2A2BA3-F9A7-431F-870C-89BBECCF81F0}"/>
              </a:ext>
            </a:extLst>
          </p:cNvPr>
          <p:cNvCxnSpPr>
            <a:cxnSpLocks/>
          </p:cNvCxnSpPr>
          <p:nvPr/>
        </p:nvCxnSpPr>
        <p:spPr>
          <a:xfrm flipV="1">
            <a:off x="3045095" y="4159876"/>
            <a:ext cx="1758725" cy="9401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3679C55-9D2B-4BBE-AC48-DFA6D4F96634}"/>
              </a:ext>
            </a:extLst>
          </p:cNvPr>
          <p:cNvCxnSpPr>
            <a:cxnSpLocks/>
          </p:cNvCxnSpPr>
          <p:nvPr/>
        </p:nvCxnSpPr>
        <p:spPr>
          <a:xfrm>
            <a:off x="2817141" y="1756414"/>
            <a:ext cx="1291220" cy="7731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F5F21F3-9EA8-4699-976B-F617ADED93C1}"/>
              </a:ext>
            </a:extLst>
          </p:cNvPr>
          <p:cNvCxnSpPr>
            <a:cxnSpLocks/>
          </p:cNvCxnSpPr>
          <p:nvPr/>
        </p:nvCxnSpPr>
        <p:spPr>
          <a:xfrm flipH="1">
            <a:off x="7366715" y="1610594"/>
            <a:ext cx="1657354" cy="64372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F7B63CF-4CF3-42F1-A39A-0F3D5873E060}"/>
              </a:ext>
            </a:extLst>
          </p:cNvPr>
          <p:cNvCxnSpPr>
            <a:cxnSpLocks/>
          </p:cNvCxnSpPr>
          <p:nvPr/>
        </p:nvCxnSpPr>
        <p:spPr>
          <a:xfrm flipH="1" flipV="1">
            <a:off x="6825803" y="3696237"/>
            <a:ext cx="2165082" cy="117835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31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Criar uma página HTML e CSS para reproduzir a seguinte tela:</a:t>
            </a:r>
          </a:p>
          <a:p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</a:t>
            </a:r>
          </a:p>
        </p:txBody>
      </p:sp>
      <p:pic>
        <p:nvPicPr>
          <p:cNvPr id="5" name="Imagem 4" descr="Forma, Quadrado&#10;&#10;Descrição gerada automaticamente">
            <a:extLst>
              <a:ext uri="{FF2B5EF4-FFF2-40B4-BE49-F238E27FC236}">
                <a16:creationId xmlns:a16="http://schemas.microsoft.com/office/drawing/2014/main" id="{E6921057-C07B-40E0-99CD-8CA59A6E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2080272"/>
            <a:ext cx="60864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8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1871E4D-CEC6-4012-9140-93E735271A9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Nessa aula será(</a:t>
            </a:r>
            <a:r>
              <a:rPr lang="pt-BR" dirty="0" err="1"/>
              <a:t>ão</a:t>
            </a:r>
            <a:r>
              <a:rPr lang="pt-BR" dirty="0"/>
              <a:t>) abordado(s) o(s) seguinte(s) assunto(s) - (Conhecimento(s)):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Estilização de páginas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Relacionados a(os) seguinte(s) Fundamento(s) Técnico(s) e Científico(s):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Utilizar linguagem de marcação para desenvolvimento de páginas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Codificar leiautes de página web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Utilizar semântica de linguagem de marcação conforme normas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Aplicar técnicas de estilização de páginas web 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420B8F-E691-4E5E-BC23-E107C3F8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Contextualização com o plano de aula</a:t>
            </a:r>
          </a:p>
        </p:txBody>
      </p:sp>
    </p:spTree>
    <p:extLst>
      <p:ext uri="{BB962C8B-B14F-4D97-AF65-F5344CB8AC3E}">
        <p14:creationId xmlns:p14="http://schemas.microsoft.com/office/powerpoint/2010/main" val="290379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No HTML existe uma </a:t>
            </a:r>
            <a:r>
              <a:rPr lang="pt-BR" sz="2800" dirty="0" err="1"/>
              <a:t>Tag</a:t>
            </a:r>
            <a:r>
              <a:rPr lang="pt-BR" sz="2800" dirty="0"/>
              <a:t> chamada </a:t>
            </a:r>
            <a:r>
              <a:rPr lang="pt-BR" sz="2800" dirty="0" err="1"/>
              <a:t>div</a:t>
            </a:r>
            <a:r>
              <a:rPr lang="pt-BR" sz="2800" dirty="0"/>
              <a:t> que é utilizada para criar as divisões (seções/divisões) de uma página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 ela podemos organizar melhor os conteúdos do site bem como especificar suas posições dentro da página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err="1"/>
              <a:t>Div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80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 de posicionamento de </a:t>
            </a:r>
            <a:r>
              <a:rPr lang="pt-BR" dirty="0" err="1"/>
              <a:t>Div</a:t>
            </a:r>
            <a:endParaRPr lang="pt-BR" dirty="0"/>
          </a:p>
        </p:txBody>
      </p:sp>
      <p:pic>
        <p:nvPicPr>
          <p:cNvPr id="4" name="Picture 2" descr="Wireframe de site">
            <a:extLst>
              <a:ext uri="{FF2B5EF4-FFF2-40B4-BE49-F238E27FC236}">
                <a16:creationId xmlns:a16="http://schemas.microsoft.com/office/drawing/2014/main" id="{3070708B-6234-4A69-9D1E-3D41D556E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00" y="1376555"/>
            <a:ext cx="6403821" cy="472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965E6AB-07E5-4371-9A4D-8E110FF62A13}"/>
              </a:ext>
            </a:extLst>
          </p:cNvPr>
          <p:cNvSpPr/>
          <p:nvPr/>
        </p:nvSpPr>
        <p:spPr>
          <a:xfrm>
            <a:off x="2614411" y="1286402"/>
            <a:ext cx="6593983" cy="90300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A4047B4-7C89-4CC4-84CC-EB125B3E5CA9}"/>
              </a:ext>
            </a:extLst>
          </p:cNvPr>
          <p:cNvSpPr/>
          <p:nvPr/>
        </p:nvSpPr>
        <p:spPr>
          <a:xfrm>
            <a:off x="2614411" y="2279562"/>
            <a:ext cx="6593983" cy="2297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7BC83EC-2686-4F09-8EB9-4C6E07958DE7}"/>
              </a:ext>
            </a:extLst>
          </p:cNvPr>
          <p:cNvSpPr/>
          <p:nvPr/>
        </p:nvSpPr>
        <p:spPr>
          <a:xfrm>
            <a:off x="2614410" y="2609069"/>
            <a:ext cx="4752305" cy="2709905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2B7C33B-8D65-4E9F-90D6-7E2B5B455107}"/>
              </a:ext>
            </a:extLst>
          </p:cNvPr>
          <p:cNvSpPr/>
          <p:nvPr/>
        </p:nvSpPr>
        <p:spPr>
          <a:xfrm>
            <a:off x="7440966" y="2626056"/>
            <a:ext cx="1767427" cy="269291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E597A4-D2C8-4F1F-9339-9690454634EC}"/>
              </a:ext>
            </a:extLst>
          </p:cNvPr>
          <p:cNvSpPr/>
          <p:nvPr/>
        </p:nvSpPr>
        <p:spPr>
          <a:xfrm>
            <a:off x="2614410" y="5407642"/>
            <a:ext cx="6593983" cy="90300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39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definir qual o tamanho (largura e altura) bem como cores, fontes, alinhamento entre outras características que uma </a:t>
            </a:r>
            <a:r>
              <a:rPr lang="pt-BR" sz="2800" b="1" dirty="0" err="1">
                <a:latin typeface="+mn-lt"/>
              </a:rPr>
              <a:t>div</a:t>
            </a:r>
            <a:r>
              <a:rPr lang="pt-BR" sz="2800" dirty="0"/>
              <a:t> irá possuir, podemos usar os códigos do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CSS é uma linguagem utilizada para criação de estilos. É possível criar estilos de três formas, são elas: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Criando um &lt;</a:t>
            </a:r>
            <a:r>
              <a:rPr lang="pt-BR" sz="2800" dirty="0" err="1"/>
              <a:t>style</a:t>
            </a:r>
            <a:r>
              <a:rPr lang="pt-BR" sz="2800" dirty="0"/>
              <a:t>&gt; dentro da </a:t>
            </a:r>
            <a:r>
              <a:rPr lang="pt-BR" sz="2800" dirty="0" err="1"/>
              <a:t>Tag</a:t>
            </a:r>
            <a:r>
              <a:rPr lang="pt-BR" sz="2800" dirty="0"/>
              <a:t> &lt;</a:t>
            </a:r>
            <a:r>
              <a:rPr lang="pt-BR" sz="2800" dirty="0" err="1"/>
              <a:t>head</a:t>
            </a:r>
            <a:r>
              <a:rPr lang="pt-BR" sz="2800" dirty="0"/>
              <a:t>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Em um novo arquivo salvo com a extensão .</a:t>
            </a:r>
            <a:r>
              <a:rPr lang="pt-BR" sz="2800" dirty="0" err="1"/>
              <a:t>css</a:t>
            </a: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Através do atributo </a:t>
            </a:r>
            <a:r>
              <a:rPr lang="pt-BR" sz="2800" dirty="0" err="1"/>
              <a:t>style</a:t>
            </a:r>
            <a:r>
              <a:rPr lang="pt-BR" sz="2800" dirty="0"/>
              <a:t> dentro da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Definição de estilo</a:t>
            </a:r>
          </a:p>
        </p:txBody>
      </p:sp>
    </p:spTree>
    <p:extLst>
      <p:ext uri="{BB962C8B-B14F-4D97-AF65-F5344CB8AC3E}">
        <p14:creationId xmlns:p14="http://schemas.microsoft.com/office/powerpoint/2010/main" val="86690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999" y="1085318"/>
            <a:ext cx="11364001" cy="5040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3200" dirty="0"/>
              <a:t>&lt;!DOCTYPE </a:t>
            </a:r>
            <a:r>
              <a:rPr lang="pt-BR" sz="3200" dirty="0" err="1"/>
              <a:t>html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&lt;</a:t>
            </a:r>
            <a:r>
              <a:rPr lang="pt-BR" sz="3200" dirty="0" err="1"/>
              <a:t>html</a:t>
            </a:r>
            <a:r>
              <a:rPr lang="pt-BR" sz="3200" dirty="0"/>
              <a:t>&gt;   </a:t>
            </a:r>
          </a:p>
          <a:p>
            <a:pPr marL="0" indent="0">
              <a:buNone/>
            </a:pPr>
            <a:r>
              <a:rPr lang="pt-BR" sz="3200" dirty="0"/>
              <a:t>	&lt;</a:t>
            </a:r>
            <a:r>
              <a:rPr lang="pt-BR" sz="3200" dirty="0" err="1"/>
              <a:t>head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		&lt;</a:t>
            </a:r>
            <a:r>
              <a:rPr lang="pt-BR" sz="3200" dirty="0" err="1"/>
              <a:t>style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			/*Definição dos estilos a serem usados na página*/</a:t>
            </a:r>
          </a:p>
          <a:p>
            <a:r>
              <a:rPr lang="pt-BR" sz="3200" dirty="0"/>
              <a:t>		&lt;/</a:t>
            </a:r>
            <a:r>
              <a:rPr lang="pt-BR" sz="3200" dirty="0" err="1"/>
              <a:t>style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	&lt;/</a:t>
            </a:r>
            <a:r>
              <a:rPr lang="pt-BR" sz="3200" dirty="0" err="1"/>
              <a:t>head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	&lt;body&gt;</a:t>
            </a:r>
          </a:p>
          <a:p>
            <a:pPr marL="0" indent="0">
              <a:buNone/>
            </a:pPr>
            <a:r>
              <a:rPr lang="pt-BR" sz="3200" dirty="0"/>
              <a:t>	&lt;/body&gt;</a:t>
            </a:r>
          </a:p>
          <a:p>
            <a:pPr marL="0" indent="0">
              <a:buNone/>
            </a:pPr>
            <a:r>
              <a:rPr lang="pt-BR" sz="3200" dirty="0"/>
              <a:t>&lt;/</a:t>
            </a:r>
            <a:r>
              <a:rPr lang="pt-BR" sz="3200" dirty="0" err="1"/>
              <a:t>html</a:t>
            </a:r>
            <a:r>
              <a:rPr lang="pt-BR" sz="3200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Criando estilo no 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1254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999" y="1085318"/>
            <a:ext cx="11187989" cy="5040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3200" dirty="0"/>
              <a:t>&lt;!DOCTYPE </a:t>
            </a:r>
            <a:r>
              <a:rPr lang="pt-BR" sz="3200" dirty="0" err="1"/>
              <a:t>html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&lt;</a:t>
            </a:r>
            <a:r>
              <a:rPr lang="pt-BR" sz="3200" dirty="0" err="1"/>
              <a:t>html</a:t>
            </a:r>
            <a:r>
              <a:rPr lang="pt-BR" sz="3200" dirty="0"/>
              <a:t>&gt;   </a:t>
            </a:r>
          </a:p>
          <a:p>
            <a:pPr marL="0" indent="0">
              <a:buNone/>
            </a:pPr>
            <a:r>
              <a:rPr lang="pt-BR" sz="3200" dirty="0"/>
              <a:t>	&lt;</a:t>
            </a:r>
            <a:r>
              <a:rPr lang="pt-BR" sz="3200" dirty="0" err="1"/>
              <a:t>head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		&lt;!-- Ligação com um arquivo </a:t>
            </a:r>
            <a:r>
              <a:rPr lang="pt-BR" sz="3200" dirty="0" err="1"/>
              <a:t>css</a:t>
            </a:r>
            <a:r>
              <a:rPr lang="pt-BR" sz="3200" dirty="0"/>
              <a:t> externo --&gt;</a:t>
            </a:r>
          </a:p>
          <a:p>
            <a:pPr marL="0" indent="0">
              <a:buNone/>
            </a:pPr>
            <a:r>
              <a:rPr lang="pt-BR" sz="3200" dirty="0"/>
              <a:t>		&lt;link </a:t>
            </a:r>
            <a:r>
              <a:rPr lang="pt-BR" sz="3200" dirty="0" err="1"/>
              <a:t>rel</a:t>
            </a:r>
            <a:r>
              <a:rPr lang="pt-BR" sz="3200" dirty="0"/>
              <a:t>=“</a:t>
            </a:r>
            <a:r>
              <a:rPr lang="pt-BR" sz="3200" dirty="0" err="1"/>
              <a:t>stylesheet</a:t>
            </a:r>
            <a:r>
              <a:rPr lang="pt-BR" sz="3200" dirty="0"/>
              <a:t>” </a:t>
            </a:r>
            <a:r>
              <a:rPr lang="pt-BR" sz="3200" dirty="0" err="1"/>
              <a:t>href</a:t>
            </a:r>
            <a:r>
              <a:rPr lang="pt-BR" sz="3200" dirty="0"/>
              <a:t>=“arquivo.css”/&gt;</a:t>
            </a:r>
          </a:p>
          <a:p>
            <a:pPr marL="0" indent="0">
              <a:buNone/>
            </a:pPr>
            <a:r>
              <a:rPr lang="pt-BR" sz="3200" dirty="0"/>
              <a:t>	&lt;/</a:t>
            </a:r>
            <a:r>
              <a:rPr lang="pt-BR" sz="3200" dirty="0" err="1"/>
              <a:t>head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	&lt;body&gt;</a:t>
            </a:r>
          </a:p>
          <a:p>
            <a:pPr marL="0" indent="0">
              <a:buNone/>
            </a:pPr>
            <a:r>
              <a:rPr lang="pt-BR" sz="3200" dirty="0"/>
              <a:t>	&lt;/body&gt;</a:t>
            </a:r>
          </a:p>
          <a:p>
            <a:pPr marL="0" indent="0">
              <a:buNone/>
            </a:pPr>
            <a:r>
              <a:rPr lang="pt-BR" sz="3200" dirty="0"/>
              <a:t>&lt;/</a:t>
            </a:r>
            <a:r>
              <a:rPr lang="pt-BR" sz="3200" dirty="0" err="1"/>
              <a:t>html</a:t>
            </a:r>
            <a:r>
              <a:rPr lang="pt-BR" sz="3200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Criando estilo em arquivo separado</a:t>
            </a:r>
          </a:p>
        </p:txBody>
      </p:sp>
    </p:spTree>
    <p:extLst>
      <p:ext uri="{BB962C8B-B14F-4D97-AF65-F5344CB8AC3E}">
        <p14:creationId xmlns:p14="http://schemas.microsoft.com/office/powerpoint/2010/main" val="198546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999" y="1085318"/>
            <a:ext cx="11187989" cy="504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&lt;!DOCTYPE </a:t>
            </a:r>
            <a:r>
              <a:rPr lang="pt-BR" sz="3200" dirty="0" err="1"/>
              <a:t>html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&lt;</a:t>
            </a:r>
            <a:r>
              <a:rPr lang="pt-BR" sz="3200" dirty="0" err="1"/>
              <a:t>html</a:t>
            </a:r>
            <a:r>
              <a:rPr lang="pt-BR" sz="3200" dirty="0"/>
              <a:t>&gt;   </a:t>
            </a:r>
          </a:p>
          <a:p>
            <a:pPr marL="0" indent="0">
              <a:buNone/>
            </a:pPr>
            <a:r>
              <a:rPr lang="pt-BR" sz="3200" dirty="0"/>
              <a:t>	&lt;</a:t>
            </a:r>
            <a:r>
              <a:rPr lang="pt-BR" sz="3200" dirty="0" err="1"/>
              <a:t>head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	&lt;/</a:t>
            </a:r>
            <a:r>
              <a:rPr lang="pt-BR" sz="3200" dirty="0" err="1"/>
              <a:t>head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	&lt;body </a:t>
            </a:r>
            <a:r>
              <a:rPr lang="pt-BR" sz="3200" dirty="0" err="1"/>
              <a:t>style</a:t>
            </a:r>
            <a:r>
              <a:rPr lang="pt-BR" sz="3200" dirty="0"/>
              <a:t>=“background-color: #6a97de;”&gt;</a:t>
            </a:r>
          </a:p>
          <a:p>
            <a:pPr marL="0" indent="0">
              <a:buNone/>
            </a:pPr>
            <a:r>
              <a:rPr lang="pt-BR" sz="3200" dirty="0"/>
              <a:t>	&lt;/body&gt;</a:t>
            </a:r>
          </a:p>
          <a:p>
            <a:pPr marL="0" indent="0">
              <a:buNone/>
            </a:pPr>
            <a:r>
              <a:rPr lang="pt-BR" sz="3200" dirty="0"/>
              <a:t>&lt;/</a:t>
            </a:r>
            <a:r>
              <a:rPr lang="pt-BR" sz="3200" dirty="0" err="1"/>
              <a:t>html</a:t>
            </a:r>
            <a:r>
              <a:rPr lang="pt-BR" sz="3200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Criando estilo direto na </a:t>
            </a:r>
            <a:r>
              <a:rPr lang="pt-BR" dirty="0" err="1"/>
              <a:t>Tag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55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CSS, também conhecido como “folha de estilo” é um recurso para adicionar características visuais em um documento 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Esses recursos são indicados através de um nome de propriedade seguido do seu valor na seguinte sintaxe:</a:t>
            </a:r>
          </a:p>
          <a:p>
            <a:endParaRPr lang="pt-BR" sz="2800" dirty="0"/>
          </a:p>
          <a:p>
            <a:pPr algn="ctr"/>
            <a:r>
              <a:rPr lang="pt-BR" sz="4000" dirty="0">
                <a:latin typeface="+mn-lt"/>
              </a:rPr>
              <a:t>propriedade : valor;</a:t>
            </a:r>
          </a:p>
          <a:p>
            <a:pPr algn="ctr"/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CSS (</a:t>
            </a:r>
            <a:r>
              <a:rPr lang="pt-BR" dirty="0" err="1"/>
              <a:t>Cascading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2351831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ENAI-SP - Tema Cinz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ENAI-SP - Tema Vermel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apas com imag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Fundos Lis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4E9A4F2BC4A3488E12E1EDDA9881CC" ma:contentTypeVersion="13" ma:contentTypeDescription="Crie um novo documento." ma:contentTypeScope="" ma:versionID="51136bbc89e3a0d69fb7e64aea836c76">
  <xsd:schema xmlns:xsd="http://www.w3.org/2001/XMLSchema" xmlns:xs="http://www.w3.org/2001/XMLSchema" xmlns:p="http://schemas.microsoft.com/office/2006/metadata/properties" xmlns:ns3="c5405684-500b-4834-bd14-d0bafa408ee0" xmlns:ns4="16e6f572-53b7-498f-b26c-7162b70d362d" targetNamespace="http://schemas.microsoft.com/office/2006/metadata/properties" ma:root="true" ma:fieldsID="9c7c883a16bd294b244293cd57bdaa07" ns3:_="" ns4:_="">
    <xsd:import namespace="c5405684-500b-4834-bd14-d0bafa408ee0"/>
    <xsd:import namespace="16e6f572-53b7-498f-b26c-7162b70d36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05684-500b-4834-bd14-d0bafa408e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f572-53b7-498f-b26c-7162b70d3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1655A4-22E1-4470-9A75-C86D1EE4BE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405684-500b-4834-bd14-d0bafa408ee0"/>
    <ds:schemaRef ds:uri="16e6f572-53b7-498f-b26c-7162b70d3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9B75AC-9E03-4358-B6FF-E8ADF3E64D04}">
  <ds:schemaRefs>
    <ds:schemaRef ds:uri="16e6f572-53b7-498f-b26c-7162b70d362d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5405684-500b-4834-bd14-d0bafa408ee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994</Words>
  <Application>Microsoft Office PowerPoint</Application>
  <PresentationFormat>Widescreen</PresentationFormat>
  <Paragraphs>148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18</vt:i4>
      </vt:variant>
    </vt:vector>
  </HeadingPairs>
  <TitlesOfParts>
    <vt:vector size="34" baseType="lpstr">
      <vt:lpstr>Calibri</vt:lpstr>
      <vt:lpstr>Montserrat Medium</vt:lpstr>
      <vt:lpstr>Montserrat Black</vt:lpstr>
      <vt:lpstr>Montserrat</vt:lpstr>
      <vt:lpstr>Arial</vt:lpstr>
      <vt:lpstr>Montserrat Light</vt:lpstr>
      <vt:lpstr>Gotham-Book</vt:lpstr>
      <vt:lpstr>Montserrat SemiBold</vt:lpstr>
      <vt:lpstr>1_SENAI-SP - Tema Vermelho Fundo Branco</vt:lpstr>
      <vt:lpstr>2_SENAI-SP - Tema Cinza Fundo Branco</vt:lpstr>
      <vt:lpstr>3_SENAI-SP - Tema Cinza Escuro</vt:lpstr>
      <vt:lpstr>4_SENAI-SP - Tema Vermelho</vt:lpstr>
      <vt:lpstr>5_Aberturas</vt:lpstr>
      <vt:lpstr>6_Encerramentos</vt:lpstr>
      <vt:lpstr>7_Capas com imagens</vt:lpstr>
      <vt:lpstr>8_Fundos Lisos</vt:lpstr>
      <vt:lpstr>Curso Técnico de Desenvolvimento de Sistemas</vt:lpstr>
      <vt:lpstr>Contextualização com o plano de aula</vt:lpstr>
      <vt:lpstr>A Tag Div</vt:lpstr>
      <vt:lpstr>Exemplo de posicionamento de Div</vt:lpstr>
      <vt:lpstr>Definição de estilo</vt:lpstr>
      <vt:lpstr>Criando estilo no &lt;head&gt;</vt:lpstr>
      <vt:lpstr>Criando estilo em arquivo separado</vt:lpstr>
      <vt:lpstr>Criando estilo direto na Tag</vt:lpstr>
      <vt:lpstr>CSS (Cascading Style Sheet)</vt:lpstr>
      <vt:lpstr>CSS – classes e identificadores</vt:lpstr>
      <vt:lpstr>CSS – classe</vt:lpstr>
      <vt:lpstr>CSS – identificadores</vt:lpstr>
      <vt:lpstr>CSS – alterando uma Tag</vt:lpstr>
      <vt:lpstr>CSS – agrupar configurações</vt:lpstr>
      <vt:lpstr>CSS – principais unidades de medida</vt:lpstr>
      <vt:lpstr>CSS – propriedades mais usadas</vt:lpstr>
      <vt:lpstr>CSS – visão do componente</vt:lpstr>
      <vt:lpstr>Exemplo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Douglas Gaspar</cp:lastModifiedBy>
  <cp:revision>148</cp:revision>
  <dcterms:created xsi:type="dcterms:W3CDTF">2019-11-26T12:04:44Z</dcterms:created>
  <dcterms:modified xsi:type="dcterms:W3CDTF">2021-08-24T20:41:20Z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0x010100564E9A4F2BC4A3488E12E1EDDA9881CC</vt:lpwstr>
  </property>
</Properties>
</file>